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67" r:id="rId4"/>
    <p:sldId id="258" r:id="rId5"/>
    <p:sldId id="266" r:id="rId6"/>
    <p:sldId id="259" r:id="rId7"/>
    <p:sldId id="260" r:id="rId8"/>
    <p:sldId id="261" r:id="rId9"/>
    <p:sldId id="262" r:id="rId10"/>
    <p:sldId id="268" r:id="rId11"/>
    <p:sldId id="269" r:id="rId12"/>
    <p:sldId id="265" r:id="rId13"/>
    <p:sldId id="263" r:id="rId14"/>
    <p:sldId id="264" r:id="rId15"/>
  </p:sldIdLst>
  <p:sldSz cx="9144000" cy="5143500" type="screen16x9"/>
  <p:notesSz cx="6858000" cy="9144000"/>
  <p:embeddedFontLst>
    <p:embeddedFont>
      <p:font typeface="AKONY" pitchFamily="50" charset="-52"/>
      <p:bold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1-27T18:26:03.02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 14 3232 0 0,'0'0'1752'0'0,"-5"-2"-1733"0"0,-12-7-630 0 0,12 7-157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1-27T18:26:04.2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0 688 0 0,'0'0'8'0'0,"31"12"0"0"0,-21-6-8 0 0,2 1 16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1-27T18:26:06.0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 0 3824 0 0,'0'0'-47'0'0,"0"4"-33"0"0,-2 13 52 0 0,-5-12-62 0 0,5-4-334 0 0,3 0-991 0 0,-1 2 1361 0 0,0 0 0 0 0,1-1 0 0 0,-1 1 0 0 0,1 0 0 0 0,0-1 0 0 0,0 1 0 0 0,0-1 0 0 0,1 4 0 0 0,0-3 4 0 0,-1-1-378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1-27T18:26:06.37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2720 0 0,'0'0'67'0'0,"1"2"7"0"0,6 8-1855 0 0</inkml:trace>
</inkml:ink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4b3156d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f4b3156d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9891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4b3156d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f4b3156d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601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5e49ec3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f5e49ec3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5e49ec3f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5e49ec3f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bdfeb45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bdfeb45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5e49ec3f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5e49ec3f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2815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5e49ec3f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5e49ec3f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5e49ec3f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5e49ec3f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8633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f5e49ec3f2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f5e49ec3f2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dd9ff9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dd9ff9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edd9ff9bd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edd9ff9bd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4b3156d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f4b3156d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customXml" Target="../ink/ink2.xml"/><Relationship Id="rId10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customXml" Target="../ink/ink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AKONY" pitchFamily="50" charset="-52"/>
              </a:rPr>
              <a:t>SMART SKY</a:t>
            </a:r>
            <a:endParaRPr sz="4400" dirty="0">
              <a:latin typeface="AKONY" pitchFamily="50" charset="-52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Финальное задание - 1</a:t>
            </a:r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Рукописный ввод 1">
                <a:extLst>
                  <a:ext uri="{FF2B5EF4-FFF2-40B4-BE49-F238E27FC236}">
                    <a16:creationId xmlns:a16="http://schemas.microsoft.com/office/drawing/2014/main" id="{E4517666-54D1-40B6-84CF-F8F64F5B3A42}"/>
                  </a:ext>
                </a:extLst>
              </p14:cNvPr>
              <p14:cNvContentPartPr/>
              <p14:nvPr/>
            </p14:nvContentPartPr>
            <p14:xfrm>
              <a:off x="5558274" y="2394134"/>
              <a:ext cx="9720" cy="5040"/>
            </p14:xfrm>
          </p:contentPart>
        </mc:Choice>
        <mc:Fallback xmlns="">
          <p:pic>
            <p:nvPicPr>
              <p:cNvPr id="2" name="Рукописный ввод 1">
                <a:extLst>
                  <a:ext uri="{FF2B5EF4-FFF2-40B4-BE49-F238E27FC236}">
                    <a16:creationId xmlns:a16="http://schemas.microsoft.com/office/drawing/2014/main" id="{E4517666-54D1-40B6-84CF-F8F64F5B3A4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49274" y="2385494"/>
                <a:ext cx="27360" cy="22680"/>
              </a:xfrm>
              <a:prstGeom prst="rect">
                <a:avLst/>
              </a:prstGeom>
            </p:spPr>
          </p:pic>
        </mc:Fallback>
      </mc:AlternateContent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591F463D-F42A-4EE2-AAA7-B92A3DBEB1E6}"/>
              </a:ext>
            </a:extLst>
          </p:cNvPr>
          <p:cNvGrpSpPr/>
          <p:nvPr/>
        </p:nvGrpSpPr>
        <p:grpSpPr>
          <a:xfrm>
            <a:off x="7065234" y="2369654"/>
            <a:ext cx="189360" cy="50400"/>
            <a:chOff x="7065234" y="2369654"/>
            <a:chExt cx="189360" cy="50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3" name="Рукописный ввод 2">
                  <a:extLst>
                    <a:ext uri="{FF2B5EF4-FFF2-40B4-BE49-F238E27FC236}">
                      <a16:creationId xmlns:a16="http://schemas.microsoft.com/office/drawing/2014/main" id="{61B366B2-632C-48F2-99A0-52198EBBEA23}"/>
                    </a:ext>
                  </a:extLst>
                </p14:cNvPr>
                <p14:cNvContentPartPr/>
                <p14:nvPr/>
              </p14:nvContentPartPr>
              <p14:xfrm>
                <a:off x="7235154" y="2410694"/>
                <a:ext cx="19440" cy="9360"/>
              </p14:xfrm>
            </p:contentPart>
          </mc:Choice>
          <mc:Fallback xmlns="">
            <p:pic>
              <p:nvPicPr>
                <p:cNvPr id="3" name="Рукописный ввод 2">
                  <a:extLst>
                    <a:ext uri="{FF2B5EF4-FFF2-40B4-BE49-F238E27FC236}">
                      <a16:creationId xmlns:a16="http://schemas.microsoft.com/office/drawing/2014/main" id="{61B366B2-632C-48F2-99A0-52198EBBEA23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226154" y="2401694"/>
                  <a:ext cx="37080" cy="2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6" name="Рукописный ввод 5">
                  <a:extLst>
                    <a:ext uri="{FF2B5EF4-FFF2-40B4-BE49-F238E27FC236}">
                      <a16:creationId xmlns:a16="http://schemas.microsoft.com/office/drawing/2014/main" id="{49E79975-EB75-4045-94EC-443D506F5A6D}"/>
                    </a:ext>
                  </a:extLst>
                </p14:cNvPr>
                <p14:cNvContentPartPr/>
                <p14:nvPr/>
              </p14:nvContentPartPr>
              <p14:xfrm>
                <a:off x="7068474" y="2369654"/>
                <a:ext cx="3960" cy="21960"/>
              </p14:xfrm>
            </p:contentPart>
          </mc:Choice>
          <mc:Fallback xmlns="">
            <p:pic>
              <p:nvPicPr>
                <p:cNvPr id="6" name="Рукописный ввод 5">
                  <a:extLst>
                    <a:ext uri="{FF2B5EF4-FFF2-40B4-BE49-F238E27FC236}">
                      <a16:creationId xmlns:a16="http://schemas.microsoft.com/office/drawing/2014/main" id="{49E79975-EB75-4045-94EC-443D506F5A6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059474" y="2360654"/>
                  <a:ext cx="2160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7" name="Рукописный ввод 6">
                  <a:extLst>
                    <a:ext uri="{FF2B5EF4-FFF2-40B4-BE49-F238E27FC236}">
                      <a16:creationId xmlns:a16="http://schemas.microsoft.com/office/drawing/2014/main" id="{4B7AB77B-EAC7-45B3-B3AE-80C083A1E5AE}"/>
                    </a:ext>
                  </a:extLst>
                </p14:cNvPr>
                <p14:cNvContentPartPr/>
                <p14:nvPr/>
              </p14:nvContentPartPr>
              <p14:xfrm>
                <a:off x="7065234" y="2390174"/>
                <a:ext cx="3600" cy="4680"/>
              </p14:xfrm>
            </p:contentPart>
          </mc:Choice>
          <mc:Fallback xmlns="">
            <p:pic>
              <p:nvPicPr>
                <p:cNvPr id="7" name="Рукописный ввод 6">
                  <a:extLst>
                    <a:ext uri="{FF2B5EF4-FFF2-40B4-BE49-F238E27FC236}">
                      <a16:creationId xmlns:a16="http://schemas.microsoft.com/office/drawing/2014/main" id="{4B7AB77B-EAC7-45B3-B3AE-80C083A1E5AE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7056594" y="2381174"/>
                  <a:ext cx="21240" cy="22320"/>
                </a:xfrm>
                <a:prstGeom prst="rect">
                  <a:avLst/>
                </a:prstGeom>
              </p:spPr>
            </p:pic>
          </mc:Fallback>
        </mc:AlternateContent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000" b="1" dirty="0">
                <a:latin typeface="AKONY" pitchFamily="50" charset="-52"/>
              </a:rPr>
              <a:t>Реализация варианта использования </a:t>
            </a:r>
            <a:r>
              <a:rPr lang="ru-RU" sz="2000" b="1" dirty="0" err="1">
                <a:latin typeface="AKONY" pitchFamily="50" charset="-52"/>
              </a:rPr>
              <a:t>CheckData</a:t>
            </a:r>
            <a:endParaRPr sz="2000" dirty="0">
              <a:latin typeface="AKONY" pitchFamily="50" charset="-52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C540B4D-1E50-4655-B36E-323589584B7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352" y="1245105"/>
            <a:ext cx="4562025" cy="191666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4279465-9343-4C51-9917-B1BDE67FC57E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94" y="3161772"/>
            <a:ext cx="4396740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035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000" b="1" dirty="0">
                <a:latin typeface="AKONY" pitchFamily="50" charset="-52"/>
              </a:rPr>
              <a:t>Реализация варианта использования </a:t>
            </a:r>
            <a:r>
              <a:rPr lang="en-US" sz="2000" b="1" dirty="0">
                <a:latin typeface="AKONY" pitchFamily="50" charset="-52"/>
              </a:rPr>
              <a:t>Repair</a:t>
            </a:r>
            <a:endParaRPr sz="2000" b="1" dirty="0">
              <a:latin typeface="AKONY" pitchFamily="50" charset="-52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78C6FE2-2E10-4A32-94CC-1DAE0F30620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8" y="1251402"/>
            <a:ext cx="3978867" cy="188912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7F7CA8-6341-464E-8032-7D5BAC3652B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37" y="3539670"/>
            <a:ext cx="5940425" cy="117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047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D2C507-D23D-4661-AB04-55F375F63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000" b="1" dirty="0">
                <a:latin typeface="AKONY" pitchFamily="50" charset="-52"/>
              </a:rPr>
              <a:t>Реализация варианта использования </a:t>
            </a:r>
            <a:r>
              <a:rPr lang="ru-RU" sz="2000" b="1" dirty="0" err="1">
                <a:latin typeface="AKONY" pitchFamily="50" charset="-52"/>
              </a:rPr>
              <a:t>GetReadiness</a:t>
            </a:r>
            <a:br>
              <a:rPr lang="ru-RU" dirty="0">
                <a:latin typeface="AKONY" pitchFamily="50" charset="-52"/>
              </a:rPr>
            </a:br>
            <a:endParaRPr lang="ru-RU" dirty="0">
              <a:latin typeface="AKONY" pitchFamily="50" charset="-52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638702-1F46-4D6D-8EE9-A2E981B5DB2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" y="3575969"/>
            <a:ext cx="4087752" cy="137950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349DA0A-C585-401B-AF56-4A5C7B37C86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479" y="1455838"/>
            <a:ext cx="3078683" cy="149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4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AKONY" pitchFamily="50" charset="-52"/>
              </a:rPr>
              <a:t>Структура</a:t>
            </a:r>
            <a:r>
              <a:rPr lang="en-GB" dirty="0">
                <a:latin typeface="AKONY" pitchFamily="50" charset="-52"/>
              </a:rPr>
              <a:t> </a:t>
            </a:r>
            <a:r>
              <a:rPr lang="en-GB" dirty="0" err="1">
                <a:latin typeface="AKONY" pitchFamily="50" charset="-52"/>
              </a:rPr>
              <a:t>репозитория</a:t>
            </a:r>
            <a:endParaRPr dirty="0">
              <a:latin typeface="AKONY" pitchFamily="50" charset="-52"/>
            </a:endParaRPr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311700" y="1514216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Consolas" panose="020B0609020204030204" pitchFamily="49" charset="0"/>
              </a:rPr>
              <a:t>Показать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скриншот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репозитория</a:t>
            </a:r>
            <a:r>
              <a:rPr lang="en-GB" dirty="0">
                <a:latin typeface="Consolas" panose="020B0609020204030204" pitchFamily="49" charset="0"/>
              </a:rPr>
              <a:t> и </a:t>
            </a:r>
            <a:r>
              <a:rPr lang="en-GB" dirty="0" err="1">
                <a:latin typeface="Consolas" panose="020B0609020204030204" pitchFamily="49" charset="0"/>
              </a:rPr>
              <a:t>хранилища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документов</a:t>
            </a:r>
            <a:r>
              <a:rPr lang="en-GB" dirty="0">
                <a:latin typeface="Consolas" panose="020B0609020204030204" pitchFamily="49" charset="0"/>
              </a:rPr>
              <a:t> с </a:t>
            </a:r>
            <a:r>
              <a:rPr lang="en-GB" dirty="0" err="1">
                <a:latin typeface="Consolas" panose="020B0609020204030204" pitchFamily="49" charset="0"/>
              </a:rPr>
              <a:t>загруженными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результатами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финального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задания</a:t>
            </a:r>
            <a:r>
              <a:rPr lang="en-GB" dirty="0">
                <a:latin typeface="Consolas" panose="020B0609020204030204" pitchFamily="49" charset="0"/>
              </a:rPr>
              <a:t> 1 </a:t>
            </a:r>
            <a:r>
              <a:rPr lang="en-GB" dirty="0" err="1">
                <a:latin typeface="Consolas" panose="020B0609020204030204" pitchFamily="49" charset="0"/>
              </a:rPr>
              <a:t>по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проекту</a:t>
            </a:r>
            <a:endParaRPr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 err="1">
                <a:latin typeface="Consolas" panose="020B0609020204030204" pitchFamily="49" charset="0"/>
              </a:rPr>
              <a:t>Как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вы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использовали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предложенные</a:t>
            </a:r>
            <a:r>
              <a:rPr lang="en-GB" dirty="0">
                <a:latin typeface="Consolas" panose="020B0609020204030204" pitchFamily="49" charset="0"/>
              </a:rPr>
              <a:t> в </a:t>
            </a:r>
            <a:r>
              <a:rPr lang="en-GB" dirty="0" err="1">
                <a:latin typeface="Consolas" panose="020B0609020204030204" pitchFamily="49" charset="0"/>
              </a:rPr>
              <a:t>задании</a:t>
            </a:r>
            <a:r>
              <a:rPr lang="en-GB" dirty="0">
                <a:latin typeface="Consolas" panose="020B0609020204030204" pitchFamily="49" charset="0"/>
              </a:rPr>
              <a:t> 1 </a:t>
            </a:r>
            <a:r>
              <a:rPr lang="en-GB" dirty="0" err="1">
                <a:latin typeface="Consolas" panose="020B0609020204030204" pitchFamily="49" charset="0"/>
              </a:rPr>
              <a:t>инструменты</a:t>
            </a:r>
            <a:r>
              <a:rPr lang="en-GB" dirty="0">
                <a:latin typeface="Consolas" panose="020B0609020204030204" pitchFamily="49" charset="0"/>
              </a:rPr>
              <a:t>?</a:t>
            </a:r>
            <a:endParaRPr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 err="1">
                <a:latin typeface="Consolas" panose="020B0609020204030204" pitchFamily="49" charset="0"/>
              </a:rPr>
              <a:t>Проверьте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что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результаты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доступны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всем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участникам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курса</a:t>
            </a:r>
            <a:endParaRPr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AKONY" pitchFamily="50" charset="-52"/>
              </a:rPr>
              <a:t>Вклад</a:t>
            </a:r>
            <a:r>
              <a:rPr lang="en-GB" dirty="0">
                <a:latin typeface="AKONY" pitchFamily="50" charset="-52"/>
              </a:rPr>
              <a:t> </a:t>
            </a:r>
            <a:r>
              <a:rPr lang="en-GB" dirty="0" err="1">
                <a:latin typeface="AKONY" pitchFamily="50" charset="-52"/>
              </a:rPr>
              <a:t>участников</a:t>
            </a:r>
            <a:r>
              <a:rPr lang="en-GB" dirty="0">
                <a:latin typeface="AKONY" pitchFamily="50" charset="-52"/>
              </a:rPr>
              <a:t> </a:t>
            </a:r>
            <a:r>
              <a:rPr lang="en-GB" dirty="0" err="1">
                <a:latin typeface="AKONY" pitchFamily="50" charset="-52"/>
              </a:rPr>
              <a:t>команды</a:t>
            </a:r>
            <a:endParaRPr dirty="0">
              <a:latin typeface="AKONY" pitchFamily="50" charset="-52"/>
            </a:endParaRPr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311700" y="1524264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 err="1">
                <a:latin typeface="Consolas" panose="020B0609020204030204" pitchFamily="49" charset="0"/>
              </a:rPr>
              <a:t>Уртаев</a:t>
            </a:r>
            <a:r>
              <a:rPr lang="ru-RU" dirty="0">
                <a:latin typeface="Consolas" panose="020B0609020204030204" pitchFamily="49" charset="0"/>
              </a:rPr>
              <a:t> Иван – Анализ требований к продукту (</a:t>
            </a:r>
            <a:r>
              <a:rPr lang="en-US" dirty="0">
                <a:latin typeface="Consolas" panose="020B0609020204030204" pitchFamily="49" charset="0"/>
              </a:rPr>
              <a:t>JTBD Interview, Personas, User story, Job story, Story Map, Product features), </a:t>
            </a:r>
            <a:r>
              <a:rPr lang="ru-RU" dirty="0">
                <a:latin typeface="Consolas" panose="020B0609020204030204" pitchFamily="49" charset="0"/>
              </a:rPr>
              <a:t>Ведение репозитория, Подготовка отчёта, Подготовка презентации.</a:t>
            </a:r>
          </a:p>
          <a:p>
            <a:pPr marL="0" lvl="0" indent="0">
              <a:spcAft>
                <a:spcPts val="1200"/>
              </a:spcAft>
              <a:buNone/>
            </a:pPr>
            <a:r>
              <a:rPr lang="ru-RU" dirty="0">
                <a:latin typeface="Consolas" panose="020B0609020204030204" pitchFamily="49" charset="0"/>
              </a:rPr>
              <a:t>Воякина Елизавета – Разработка модели анализа ( </a:t>
            </a:r>
            <a:r>
              <a:rPr lang="en-US" dirty="0">
                <a:latin typeface="Consolas" panose="020B0609020204030204" pitchFamily="49" charset="0"/>
              </a:rPr>
              <a:t>Use Case model</a:t>
            </a:r>
            <a:r>
              <a:rPr lang="ru-RU" dirty="0">
                <a:latin typeface="Consolas" panose="020B0609020204030204" pitchFamily="49" charset="0"/>
              </a:rPr>
              <a:t>/</a:t>
            </a:r>
            <a:r>
              <a:rPr lang="en-US" dirty="0">
                <a:latin typeface="Consolas" panose="020B0609020204030204" pitchFamily="49" charset="0"/>
              </a:rPr>
              <a:t>text, SIAOUT checklist, Entity-Relationship model), </a:t>
            </a:r>
            <a:r>
              <a:rPr lang="ru-RU" dirty="0">
                <a:latin typeface="Consolas" panose="020B0609020204030204" pitchFamily="49" charset="0"/>
              </a:rPr>
              <a:t>Разработка динамической модели ( </a:t>
            </a:r>
            <a:r>
              <a:rPr lang="en-US" dirty="0">
                <a:latin typeface="Consolas" panose="020B0609020204030204" pitchFamily="49" charset="0"/>
              </a:rPr>
              <a:t>CRC Cards, UML2 Structured classes, UML2 Collaborations model)</a:t>
            </a:r>
            <a:endParaRPr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AKONY" pitchFamily="50" charset="-52"/>
              </a:rPr>
              <a:t>Описание</a:t>
            </a:r>
            <a:r>
              <a:rPr lang="en-GB" dirty="0">
                <a:latin typeface="AKONY" pitchFamily="50" charset="-52"/>
              </a:rPr>
              <a:t> </a:t>
            </a:r>
            <a:r>
              <a:rPr lang="en-GB" dirty="0" err="1">
                <a:latin typeface="AKONY" pitchFamily="50" charset="-52"/>
              </a:rPr>
              <a:t>проекта</a:t>
            </a:r>
            <a:endParaRPr dirty="0">
              <a:latin typeface="AKONY" pitchFamily="50" charset="-52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Consolas" panose="020B0609020204030204" pitchFamily="49" charset="0"/>
              </a:rPr>
              <a:t>Программный продукт «Smart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ru-RU" dirty="0">
                <a:latin typeface="Consolas" panose="020B0609020204030204" pitchFamily="49" charset="0"/>
              </a:rPr>
              <a:t>Sky» позволяет осуществлять технический контроль за состоянием ВС с помощью построения распределения вероятностей отказов, последующего расчёта вероятности отказа ВС к заданному моменту времени и получения коэффициента технической готовности ВС перед полётом. Также данный программный продукт будет осуществлять информационное сопровождение ремонтных работ для ВС. </a:t>
            </a:r>
            <a:endParaRPr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 err="1">
                <a:latin typeface="Consolas" panose="020B0609020204030204" pitchFamily="49" charset="0"/>
              </a:rPr>
              <a:t>Команда</a:t>
            </a:r>
            <a:r>
              <a:rPr lang="en-GB" dirty="0">
                <a:latin typeface="Consolas" panose="020B0609020204030204" pitchFamily="49" charset="0"/>
              </a:rPr>
              <a:t>: </a:t>
            </a:r>
            <a:r>
              <a:rPr lang="ru-RU" dirty="0" err="1">
                <a:latin typeface="Consolas" panose="020B0609020204030204" pitchFamily="49" charset="0"/>
              </a:rPr>
              <a:t>Уртаев</a:t>
            </a:r>
            <a:r>
              <a:rPr lang="ru-RU" dirty="0">
                <a:latin typeface="Consolas" panose="020B0609020204030204" pitchFamily="49" charset="0"/>
              </a:rPr>
              <a:t> Иван, Воякина Елизавета </a:t>
            </a:r>
            <a:endParaRPr dirty="0">
              <a:latin typeface="Consolas" panose="020B0609020204030204" pitchFamily="49" charset="0"/>
            </a:endParaRPr>
          </a:p>
          <a:p>
            <a:pPr marL="0" lvl="0" indent="0">
              <a:spcBef>
                <a:spcPts val="1200"/>
              </a:spcBef>
              <a:buNone/>
            </a:pPr>
            <a:r>
              <a:rPr lang="en-GB" dirty="0" err="1">
                <a:latin typeface="Consolas" panose="020B0609020204030204" pitchFamily="49" charset="0"/>
              </a:rPr>
              <a:t>Репозиторий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проекта</a:t>
            </a:r>
            <a:r>
              <a:rPr lang="en-GB" dirty="0">
                <a:latin typeface="Consolas" panose="020B0609020204030204" pitchFamily="49" charset="0"/>
              </a:rPr>
              <a:t>: https://github.com/EVR-1/SmartSKY</a:t>
            </a:r>
            <a:endParaRPr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 err="1">
                <a:latin typeface="Consolas" panose="020B0609020204030204" pitchFamily="49" charset="0"/>
              </a:rPr>
              <a:t>Отчет</a:t>
            </a:r>
            <a:r>
              <a:rPr lang="en-GB" dirty="0">
                <a:latin typeface="Consolas" panose="020B0609020204030204" pitchFamily="49" charset="0"/>
              </a:rPr>
              <a:t>:</a:t>
            </a:r>
            <a:endParaRPr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575" y="6934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AKONY" pitchFamily="50" charset="-52"/>
              </a:rPr>
              <a:t>Персоны</a:t>
            </a:r>
            <a:endParaRPr dirty="0">
              <a:latin typeface="AKONY" pitchFamily="50" charset="-52"/>
            </a:endParaRPr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4422146" y="679350"/>
            <a:ext cx="3940943" cy="3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dirty="0">
                <a:latin typeface="Consolas" panose="020B0609020204030204" pitchFamily="49" charset="0"/>
              </a:rPr>
              <a:t>Техник</a:t>
            </a:r>
            <a:endParaRPr sz="1200"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1200" dirty="0">
                <a:latin typeface="Consolas" panose="020B0609020204030204" pitchFamily="49" charset="0"/>
              </a:rPr>
              <a:t>Большую часть времени находится в ангаре. Мужчина до 30 лет. Прямолинеен и часто пользуется технической документацией. Предпочитает графический вывод информации заместо текстовому. Ожидает от информационных систем высокую автономность и удобный нативный интерфейс </a:t>
            </a:r>
            <a:endParaRPr sz="1200" dirty="0">
              <a:latin typeface="Consolas" panose="020B0609020204030204" pitchFamily="49" charset="0"/>
            </a:endParaRPr>
          </a:p>
          <a:p>
            <a:pPr marL="0" lvl="0" indent="0">
              <a:spcBef>
                <a:spcPts val="1200"/>
              </a:spcBef>
              <a:buNone/>
            </a:pPr>
            <a:r>
              <a:rPr lang="en-GB" sz="1200" dirty="0">
                <a:latin typeface="Consolas" panose="020B0609020204030204" pitchFamily="49" charset="0"/>
              </a:rPr>
              <a:t>Wiki </a:t>
            </a:r>
            <a:r>
              <a:rPr lang="en-GB" sz="1200" dirty="0" err="1">
                <a:latin typeface="Consolas" panose="020B0609020204030204" pitchFamily="49" charset="0"/>
              </a:rPr>
              <a:t>страница</a:t>
            </a:r>
            <a:r>
              <a:rPr lang="en-GB" sz="1200" dirty="0">
                <a:latin typeface="Consolas" panose="020B0609020204030204" pitchFamily="49" charset="0"/>
              </a:rPr>
              <a:t>: https://github.com/EVR-1/SmartSKY/wiki/%D0%A2%D0%B5%D1%85%D0%BD%D0%B8%D0%BA</a:t>
            </a:r>
            <a:endParaRPr sz="1200"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/>
          <a:srcRect/>
          <a:stretch/>
        </p:blipFill>
        <p:spPr>
          <a:xfrm>
            <a:off x="513029" y="870031"/>
            <a:ext cx="3384851" cy="24247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72710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575" y="6934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AKONY" pitchFamily="50" charset="-52"/>
              </a:rPr>
              <a:t>Персоны</a:t>
            </a:r>
            <a:endParaRPr dirty="0">
              <a:latin typeface="AKONY" pitchFamily="50" charset="-52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2"/>
          </p:nvPr>
        </p:nvSpPr>
        <p:spPr>
          <a:xfrm>
            <a:off x="4571875" y="863550"/>
            <a:ext cx="372299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dirty="0">
                <a:latin typeface="Consolas" panose="020B0609020204030204" pitchFamily="49" charset="0"/>
              </a:rPr>
              <a:t>Инженер</a:t>
            </a:r>
            <a:endParaRPr sz="1200"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 dirty="0">
                <a:latin typeface="Consolas" panose="020B0609020204030204" pitchFamily="49" charset="0"/>
              </a:rPr>
              <a:t>Большую часть времени находится в ангаре. Мужчина до 30 лет. Прямолинеен и часто пользуется технической документацией. Предпочитает графический вывод информации заместо текстовому. Ожидает от информационных систем высокую автономность и удобный нативный интерфейс </a:t>
            </a:r>
            <a:endParaRPr sz="1200" dirty="0">
              <a:latin typeface="Consolas" panose="020B0609020204030204" pitchFamily="49" charset="0"/>
            </a:endParaRPr>
          </a:p>
          <a:p>
            <a:pPr marL="0" lvl="0" indent="0">
              <a:spcBef>
                <a:spcPts val="1200"/>
              </a:spcBef>
              <a:buClr>
                <a:schemeClr val="dk1"/>
              </a:buClr>
              <a:buSzPts val="1100"/>
              <a:buNone/>
            </a:pPr>
            <a:r>
              <a:rPr lang="en-GB" sz="1200" dirty="0">
                <a:latin typeface="Consolas" panose="020B0609020204030204" pitchFamily="49" charset="0"/>
              </a:rPr>
              <a:t>Wiki </a:t>
            </a:r>
            <a:r>
              <a:rPr lang="en-GB" sz="1200" dirty="0" err="1">
                <a:latin typeface="Consolas" panose="020B0609020204030204" pitchFamily="49" charset="0"/>
              </a:rPr>
              <a:t>страница</a:t>
            </a:r>
            <a:r>
              <a:rPr lang="en-GB" sz="1200" dirty="0">
                <a:latin typeface="Consolas" panose="020B0609020204030204" pitchFamily="49" charset="0"/>
              </a:rPr>
              <a:t>: https://github.com/EVR-1/SmartSKY/wiki/%D0%98%D0%BD%D0%B6%D0%B5%D0%BD%D0%B5%D1%80-%D0%A2%D0%9E</a:t>
            </a:r>
            <a:endParaRPr sz="1200"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/>
          <a:srcRect/>
          <a:stretch/>
        </p:blipFill>
        <p:spPr>
          <a:xfrm>
            <a:off x="1014392" y="870844"/>
            <a:ext cx="2783372" cy="2043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575" y="6934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AKONY" pitchFamily="50" charset="-52"/>
              </a:rPr>
              <a:t>Персоны</a:t>
            </a:r>
            <a:endParaRPr dirty="0">
              <a:latin typeface="AKONY" pitchFamily="50" charset="-52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2"/>
          </p:nvPr>
        </p:nvSpPr>
        <p:spPr>
          <a:xfrm>
            <a:off x="4252790" y="431635"/>
            <a:ext cx="356966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dirty="0">
                <a:latin typeface="Consolas" panose="020B0609020204030204" pitchFamily="49" charset="0"/>
              </a:rPr>
              <a:t>Авиадиспетчер</a:t>
            </a:r>
            <a:endParaRPr sz="1200" dirty="0">
              <a:latin typeface="Consolas" panose="020B0609020204030204" pitchFamily="49" charset="0"/>
            </a:endParaRPr>
          </a:p>
          <a:p>
            <a:pPr marL="0" indent="0">
              <a:spcBef>
                <a:spcPts val="1200"/>
              </a:spcBef>
              <a:buClr>
                <a:schemeClr val="dk1"/>
              </a:buClr>
              <a:buSzPts val="1100"/>
              <a:buNone/>
            </a:pPr>
            <a:r>
              <a:rPr lang="ru-RU" sz="1100" dirty="0">
                <a:latin typeface="Consolas" panose="020B0609020204030204" pitchFamily="49" charset="0"/>
              </a:rPr>
              <a:t>Большую часть времени находится в диспетчерской. Мужчина или Женщина до 30 лет. Имеют маленький интервал беспрерывной работы и всегда находятся в высокой концентрации. Ожидают от информационной системы, минимальный информационный шум в результате расчётов и удобный </a:t>
            </a:r>
            <a:r>
              <a:rPr lang="ru-RU" sz="1100" dirty="0" err="1">
                <a:latin typeface="Consolas" panose="020B0609020204030204" pitchFamily="49" charset="0"/>
              </a:rPr>
              <a:t>нативный</a:t>
            </a:r>
            <a:r>
              <a:rPr lang="ru-RU" sz="1100" dirty="0">
                <a:latin typeface="Consolas" panose="020B0609020204030204" pitchFamily="49" charset="0"/>
              </a:rPr>
              <a:t> интерфейс. Высокая степень ответственности. Предпочитают текстовый вывод информации.</a:t>
            </a:r>
          </a:p>
          <a:p>
            <a:pPr marL="0" indent="0">
              <a:spcBef>
                <a:spcPts val="1200"/>
              </a:spcBef>
              <a:buClr>
                <a:schemeClr val="dk1"/>
              </a:buClr>
              <a:buSzPts val="1100"/>
              <a:buNone/>
            </a:pPr>
            <a:r>
              <a:rPr lang="en-GB" sz="1100" dirty="0">
                <a:latin typeface="Consolas" panose="020B0609020204030204" pitchFamily="49" charset="0"/>
              </a:rPr>
              <a:t>Wiki </a:t>
            </a:r>
            <a:r>
              <a:rPr lang="en-GB" sz="1100" dirty="0" err="1">
                <a:latin typeface="Consolas" panose="020B0609020204030204" pitchFamily="49" charset="0"/>
              </a:rPr>
              <a:t>страница</a:t>
            </a:r>
            <a:r>
              <a:rPr lang="en-GB" sz="1100" dirty="0">
                <a:latin typeface="Consolas" panose="020B0609020204030204" pitchFamily="49" charset="0"/>
              </a:rPr>
              <a:t>: https://github.com/EVR-1/SmartSKY/wiki/%D0%90%D0%B2%D0%B8%D0%B0%D0%B4%D0%B8%D1%81%D0%BF%D0%B5%D1%82%D1%87%D0%B5%D1%80</a:t>
            </a:r>
            <a:endParaRPr sz="1100" dirty="0">
              <a:latin typeface="Consolas" panose="020B0609020204030204" pitchFamily="49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023F048-DCC6-4766-A7F4-33E3BD226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526" y="952500"/>
            <a:ext cx="2881313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28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AKONY" pitchFamily="50" charset="-52"/>
              </a:rPr>
              <a:t>Карта</a:t>
            </a:r>
            <a:r>
              <a:rPr lang="en-GB" dirty="0">
                <a:latin typeface="AKONY" pitchFamily="50" charset="-52"/>
              </a:rPr>
              <a:t> </a:t>
            </a:r>
            <a:r>
              <a:rPr lang="en-GB" dirty="0" err="1">
                <a:latin typeface="AKONY" pitchFamily="50" charset="-52"/>
              </a:rPr>
              <a:t>историй</a:t>
            </a:r>
            <a:endParaRPr dirty="0">
              <a:latin typeface="AKONY" pitchFamily="50" charset="-52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79A6129-1A04-439A-81DB-553F3E6CC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346" y="1081422"/>
            <a:ext cx="5673792" cy="376269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11700" y="22881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AKONY" pitchFamily="50" charset="-52"/>
              </a:rPr>
              <a:t>Модель</a:t>
            </a:r>
            <a:r>
              <a:rPr lang="en-GB" dirty="0">
                <a:latin typeface="AKONY" pitchFamily="50" charset="-52"/>
              </a:rPr>
              <a:t> </a:t>
            </a:r>
            <a:r>
              <a:rPr lang="en-GB" dirty="0" err="1">
                <a:latin typeface="AKONY" pitchFamily="50" charset="-52"/>
              </a:rPr>
              <a:t>использования</a:t>
            </a:r>
            <a:endParaRPr dirty="0">
              <a:latin typeface="AKONY" pitchFamily="50" charset="-52"/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64D9F4F-1534-453A-8D94-97FB57A0F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0831" y="1418906"/>
            <a:ext cx="4179215" cy="333311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AKONY" pitchFamily="50" charset="-52"/>
              </a:rPr>
              <a:t>Диаграмма</a:t>
            </a:r>
            <a:r>
              <a:rPr lang="en-GB" dirty="0">
                <a:latin typeface="AKONY" pitchFamily="50" charset="-52"/>
              </a:rPr>
              <a:t> </a:t>
            </a:r>
            <a:r>
              <a:rPr lang="en-GB" dirty="0" err="1">
                <a:latin typeface="AKONY" pitchFamily="50" charset="-52"/>
              </a:rPr>
              <a:t>классов</a:t>
            </a:r>
            <a:endParaRPr dirty="0">
              <a:latin typeface="AKONY" pitchFamily="50" charset="-52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1B43609-5431-4A09-A976-7E7E2636C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981" y="1495371"/>
            <a:ext cx="5837520" cy="294603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AKONY" pitchFamily="50" charset="-52"/>
              </a:rPr>
              <a:t>Взаимодействия</a:t>
            </a:r>
            <a:r>
              <a:rPr lang="en-GB" dirty="0">
                <a:latin typeface="AKONY" pitchFamily="50" charset="-52"/>
              </a:rPr>
              <a:t> и </a:t>
            </a:r>
            <a:r>
              <a:rPr lang="en-GB" dirty="0" err="1">
                <a:latin typeface="AKONY" pitchFamily="50" charset="-52"/>
              </a:rPr>
              <a:t>модель</a:t>
            </a:r>
            <a:r>
              <a:rPr lang="en-GB" dirty="0">
                <a:latin typeface="AKONY" pitchFamily="50" charset="-52"/>
              </a:rPr>
              <a:t> </a:t>
            </a:r>
            <a:r>
              <a:rPr lang="en-GB" dirty="0" err="1">
                <a:latin typeface="AKONY" pitchFamily="50" charset="-52"/>
              </a:rPr>
              <a:t>поведения</a:t>
            </a:r>
            <a:endParaRPr dirty="0">
              <a:latin typeface="AKONY" pitchFamily="50" charset="-52"/>
            </a:endParaRPr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55440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Consolas" panose="020B0609020204030204" pitchFamily="49" charset="0"/>
              </a:rPr>
              <a:t>2-3 </a:t>
            </a:r>
            <a:r>
              <a:rPr lang="en-GB" dirty="0" err="1">
                <a:latin typeface="Consolas" panose="020B0609020204030204" pitchFamily="49" charset="0"/>
              </a:rPr>
              <a:t>слайда</a:t>
            </a:r>
            <a:r>
              <a:rPr lang="en-GB" dirty="0">
                <a:latin typeface="Consolas" panose="020B0609020204030204" pitchFamily="49" charset="0"/>
              </a:rPr>
              <a:t>, </a:t>
            </a:r>
            <a:r>
              <a:rPr lang="en-GB" dirty="0" err="1">
                <a:latin typeface="Consolas" panose="020B0609020204030204" pitchFamily="49" charset="0"/>
              </a:rPr>
              <a:t>на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каждом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рассказать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либо</a:t>
            </a:r>
            <a:r>
              <a:rPr lang="en-GB" dirty="0">
                <a:latin typeface="Consolas" panose="020B0609020204030204" pitchFamily="49" charset="0"/>
              </a:rPr>
              <a:t> </a:t>
            </a:r>
            <a:endParaRPr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>
                <a:latin typeface="Consolas" panose="020B0609020204030204" pitchFamily="49" charset="0"/>
              </a:rPr>
              <a:t>а) </a:t>
            </a:r>
            <a:r>
              <a:rPr lang="en-GB" dirty="0" err="1">
                <a:latin typeface="Consolas" panose="020B0609020204030204" pitchFamily="49" charset="0"/>
              </a:rPr>
              <a:t>реализацию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варианта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использования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кооперацией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классов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на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диаграмме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последовательности</a:t>
            </a:r>
            <a:r>
              <a:rPr lang="en-GB" dirty="0">
                <a:latin typeface="Consolas" panose="020B0609020204030204" pitchFamily="49" charset="0"/>
              </a:rPr>
              <a:t>, </a:t>
            </a:r>
            <a:r>
              <a:rPr lang="en-GB" dirty="0" err="1">
                <a:latin typeface="Consolas" panose="020B0609020204030204" pitchFamily="49" charset="0"/>
              </a:rPr>
              <a:t>либо</a:t>
            </a:r>
            <a:endParaRPr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>
                <a:latin typeface="Consolas" panose="020B0609020204030204" pitchFamily="49" charset="0"/>
              </a:rPr>
              <a:t>б) </a:t>
            </a:r>
            <a:r>
              <a:rPr lang="en-GB" dirty="0" err="1">
                <a:latin typeface="Consolas" panose="020B0609020204030204" pitchFamily="49" charset="0"/>
              </a:rPr>
              <a:t>модель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собственного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поведения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класса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на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диаграмме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деятельности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или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схеме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состояний</a:t>
            </a:r>
            <a:endParaRPr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502</Words>
  <Application>Microsoft Office PowerPoint</Application>
  <PresentationFormat>Экран (16:9)</PresentationFormat>
  <Paragraphs>37</Paragraphs>
  <Slides>14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Consolas</vt:lpstr>
      <vt:lpstr>Arial</vt:lpstr>
      <vt:lpstr>AKONY</vt:lpstr>
      <vt:lpstr>Simple Light</vt:lpstr>
      <vt:lpstr>SMART SKY</vt:lpstr>
      <vt:lpstr>Описание проекта</vt:lpstr>
      <vt:lpstr>Персоны</vt:lpstr>
      <vt:lpstr>Персоны</vt:lpstr>
      <vt:lpstr>Персоны</vt:lpstr>
      <vt:lpstr>Карта историй</vt:lpstr>
      <vt:lpstr>Модель использования</vt:lpstr>
      <vt:lpstr>Диаграмма классов</vt:lpstr>
      <vt:lpstr>Взаимодействия и модель поведения</vt:lpstr>
      <vt:lpstr>Реализация варианта использования CheckData</vt:lpstr>
      <vt:lpstr>Реализация варианта использования Repair</vt:lpstr>
      <vt:lpstr>Реализация варианта использования GetReadiness </vt:lpstr>
      <vt:lpstr>Структура репозитория</vt:lpstr>
      <vt:lpstr>Вклад участников команды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SKY</dc:title>
  <cp:lastModifiedBy>User</cp:lastModifiedBy>
  <cp:revision>12</cp:revision>
  <dcterms:modified xsi:type="dcterms:W3CDTF">2023-12-01T09:26:55Z</dcterms:modified>
</cp:coreProperties>
</file>